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1"/>
  </p:notesMasterIdLst>
  <p:sldIdLst>
    <p:sldId id="256" r:id="rId2"/>
    <p:sldId id="257" r:id="rId3"/>
    <p:sldId id="259" r:id="rId4"/>
    <p:sldId id="270" r:id="rId5"/>
    <p:sldId id="263" r:id="rId6"/>
    <p:sldId id="271" r:id="rId7"/>
    <p:sldId id="267" r:id="rId8"/>
    <p:sldId id="268" r:id="rId9"/>
    <p:sldId id="269" r:id="rId10"/>
  </p:sldIdLst>
  <p:sldSz cx="9144000" cy="5143500" type="screen16x9"/>
  <p:notesSz cx="6858000" cy="9144000"/>
  <p:embeddedFontLst>
    <p:embeddedFont>
      <p:font typeface="Work Sans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3"/>
    <p:restoredTop sz="94737"/>
  </p:normalViewPr>
  <p:slideViewPr>
    <p:cSldViewPr snapToGrid="0">
      <p:cViewPr varScale="1">
        <p:scale>
          <a:sx n="150" d="100"/>
          <a:sy n="150" d="100"/>
        </p:scale>
        <p:origin x="688" y="1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82d4c0798d_0_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g382d4c0798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769de754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3" name="Google Shape;73;g3769de754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769de7547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2" name="Google Shape;92;g3769de7547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69de7547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08" name="Google Shape;108;g3769de7547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6910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769de7547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28" name="Google Shape;128;g3769de7547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69de7547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08" name="Google Shape;108;g3769de7547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3880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769de75471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65" name="Google Shape;165;g3769de75471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76ca379f9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174" name="Google Shape;174;g376ca379f9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82d4c0798d_0_55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g382d4c0798d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Presentation title 02">
  <p:cSld name="TITLE_AND_BODY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86294" y="1178861"/>
            <a:ext cx="37032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Arial"/>
              <a:buNone/>
              <a:defRPr sz="41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93749" y="3038617"/>
            <a:ext cx="37032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rmAutofit/>
          </a:bodyPr>
          <a:lstStyle>
            <a:lvl1pPr marL="457200" lvl="0" indent="-32385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Char char="●"/>
              <a:defRPr sz="1500" b="0"/>
            </a:lvl1pPr>
            <a:lvl2pPr marL="914400" lvl="1" indent="-2286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  <a:defRPr sz="1500" b="0"/>
            </a:lvl2pPr>
            <a:lvl3pPr marL="1371600" lvl="2" indent="-2286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  <a:defRPr sz="1500" b="0"/>
            </a:lvl3pPr>
            <a:lvl4pPr marL="1828800" lvl="3" indent="-2286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  <a:defRPr sz="1500" b="0"/>
            </a:lvl4pPr>
            <a:lvl5pPr marL="2286000" lvl="4" indent="-2286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  <a:defRPr sz="1500" b="0"/>
            </a:lvl5pPr>
            <a:lvl6pPr marL="2743200" lvl="5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53" name="Google Shape;53;p13" descr="Graphic 4"/>
          <p:cNvPicPr preferRelativeResize="0"/>
          <p:nvPr/>
        </p:nvPicPr>
        <p:blipFill rotWithShape="1">
          <a:blip r:embed="rId2">
            <a:alphaModFix/>
          </a:blip>
          <a:srcRect r="30743" b="15966"/>
          <a:stretch/>
        </p:blipFill>
        <p:spPr>
          <a:xfrm>
            <a:off x="4019257" y="423890"/>
            <a:ext cx="5124745" cy="4719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3" descr="Graphic 3"/>
          <p:cNvPicPr preferRelativeResize="0"/>
          <p:nvPr/>
        </p:nvPicPr>
        <p:blipFill rotWithShape="1">
          <a:blip r:embed="rId3">
            <a:alphaModFix/>
          </a:blip>
          <a:srcRect l="15948" t="36543" r="13856" b="36964"/>
          <a:stretch/>
        </p:blipFill>
        <p:spPr>
          <a:xfrm>
            <a:off x="486294" y="312419"/>
            <a:ext cx="1571106" cy="33353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498612" y="3943350"/>
            <a:ext cx="3743400" cy="5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ldNum" idx="12"/>
          </p:nvPr>
        </p:nvSpPr>
        <p:spPr>
          <a:xfrm>
            <a:off x="5486400" y="4629150"/>
            <a:ext cx="2133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slide">
  <p:cSld name="Quote slid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body" idx="1"/>
          </p:nvPr>
        </p:nvSpPr>
        <p:spPr>
          <a:xfrm>
            <a:off x="332184" y="951309"/>
            <a:ext cx="8505900" cy="37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5486400" y="4629150"/>
            <a:ext cx="21336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00"/>
              <a:buFont typeface="Arial"/>
              <a:buNone/>
              <a:defRPr sz="600">
                <a:solidFill>
                  <a:srgbClr val="80808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486294" y="1411336"/>
            <a:ext cx="3953400" cy="22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Arial"/>
              <a:buNone/>
            </a:pPr>
            <a:r>
              <a:rPr lang="en" sz="4200" b="1" dirty="0">
                <a:solidFill>
                  <a:srgbClr val="FFFFFF"/>
                </a:solidFill>
              </a:rPr>
              <a:t>Hospital Toolkit</a:t>
            </a:r>
            <a:endParaRPr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title"/>
          </p:nvPr>
        </p:nvSpPr>
        <p:spPr>
          <a:xfrm>
            <a:off x="311700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General Disease State Awareness: Single Image Post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>
            <a:off x="341225" y="78550"/>
            <a:ext cx="8520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Arial" panose="020B0604020202020204" pitchFamily="34" charset="0"/>
                <a:ea typeface="Play"/>
                <a:cs typeface="Arial" panose="020B0604020202020204" pitchFamily="34" charset="0"/>
                <a:sym typeface="Play"/>
              </a:rPr>
              <a:t>Instagram &amp; Facebook &amp; LinkedIn</a:t>
            </a:r>
            <a:endParaRPr b="1" dirty="0">
              <a:solidFill>
                <a:schemeClr val="lt1"/>
              </a:solidFill>
              <a:latin typeface="Arial" panose="020B0604020202020204" pitchFamily="34" charset="0"/>
              <a:ea typeface="Play"/>
              <a:cs typeface="Arial" panose="020B0604020202020204" pitchFamily="34" charset="0"/>
              <a:sym typeface="Play"/>
            </a:endParaRPr>
          </a:p>
        </p:txBody>
      </p:sp>
      <p:pic>
        <p:nvPicPr>
          <p:cNvPr id="4" name="Picture 3" descr="A person hugging a child&#10;&#10;AI-generated content may be incorrect.">
            <a:extLst>
              <a:ext uri="{FF2B5EF4-FFF2-40B4-BE49-F238E27FC236}">
                <a16:creationId xmlns:a16="http://schemas.microsoft.com/office/drawing/2014/main" id="{4BABD0EA-2EFB-4680-9B4B-9A2961218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25" y="1427550"/>
            <a:ext cx="3100256" cy="3100256"/>
          </a:xfrm>
          <a:prstGeom prst="rect">
            <a:avLst/>
          </a:prstGeom>
        </p:spPr>
      </p:pic>
      <p:sp>
        <p:nvSpPr>
          <p:cNvPr id="5" name="Google Shape;96;p19">
            <a:extLst>
              <a:ext uri="{FF2B5EF4-FFF2-40B4-BE49-F238E27FC236}">
                <a16:creationId xmlns:a16="http://schemas.microsoft.com/office/drawing/2014/main" id="{159AE8B9-0F29-4B5F-F9DF-2F7BB29C05FE}"/>
              </a:ext>
            </a:extLst>
          </p:cNvPr>
          <p:cNvSpPr txBox="1">
            <a:spLocks/>
          </p:cNvSpPr>
          <p:nvPr/>
        </p:nvSpPr>
        <p:spPr>
          <a:xfrm>
            <a:off x="4131900" y="1937625"/>
            <a:ext cx="4700400" cy="1877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Caption:</a:t>
            </a:r>
            <a:b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Most people who suffer a heart attack were never flagged as high risk.</a:t>
            </a:r>
            <a:r>
              <a:rPr lang="en-US" sz="1000" baseline="30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1</a:t>
            </a:r>
            <a:b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In fact, 75% were considered low risk by traditional tests.</a:t>
            </a:r>
            <a:r>
              <a:rPr lang="en-US" sz="1000" baseline="30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1</a:t>
            </a:r>
            <a:b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As preventative providers, we know risk isn’t always obvious.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#HeartHealth #MedEd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LinkedIn / Facebook CTA: </a:t>
            </a:r>
            <a:b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Visit &lt;link&gt; to learn more about managing CAD.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Instagram CTA: </a:t>
            </a:r>
            <a:b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Visit the link in our bio to learn more about managing CAD.</a:t>
            </a:r>
          </a:p>
        </p:txBody>
      </p:sp>
      <p:sp>
        <p:nvSpPr>
          <p:cNvPr id="6" name="Google Shape;177;p28">
            <a:extLst>
              <a:ext uri="{FF2B5EF4-FFF2-40B4-BE49-F238E27FC236}">
                <a16:creationId xmlns:a16="http://schemas.microsoft.com/office/drawing/2014/main" id="{BDD27F1C-8531-52C7-1343-3D760F6307DB}"/>
              </a:ext>
            </a:extLst>
          </p:cNvPr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A84CF416-A3F9-F53D-DA85-AEE56E116865}"/>
              </a:ext>
            </a:extLst>
          </p:cNvPr>
          <p:cNvSpPr txBox="1">
            <a:spLocks/>
          </p:cNvSpPr>
          <p:nvPr/>
        </p:nvSpPr>
        <p:spPr>
          <a:xfrm>
            <a:off x="311700" y="4850531"/>
            <a:ext cx="47004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References</a:t>
            </a: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1. Preventing myocardial infarction in the young adult in the first place: how do the national cholesterol education panel iii guidelines perform? Journal of the American College of Cardiology. May 2003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endParaRPr lang="en-US" sz="800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body" idx="1"/>
          </p:nvPr>
        </p:nvSpPr>
        <p:spPr>
          <a:xfrm>
            <a:off x="4131900" y="1937625"/>
            <a:ext cx="4700400" cy="17235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Caption:</a:t>
            </a:r>
            <a:br>
              <a:rPr lang="en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Chest pain isn’t the only sign of CAD.</a:t>
            </a:r>
            <a:b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For many, especially women, the symptoms are subtle.</a:t>
            </a:r>
            <a:r>
              <a:rPr lang="en" sz="1000" baseline="30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2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#HeartHealth #HeartDisease</a:t>
            </a:r>
            <a:endParaRPr sz="1000" dirty="0"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LinkedIn/ Facebook CTA: </a:t>
            </a:r>
            <a:b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Learn to recognize the early signs: &lt;link&gt;</a:t>
            </a:r>
            <a:endParaRPr sz="1000" dirty="0"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Instagram CTA: </a:t>
            </a:r>
            <a:b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Learn to recognize the early signs by visiting the link in our bio.</a:t>
            </a:r>
            <a:endParaRPr sz="1000" dirty="0"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341225" y="78550"/>
            <a:ext cx="8520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Arial" panose="020B0604020202020204" pitchFamily="34" charset="0"/>
                <a:ea typeface="Play"/>
                <a:cs typeface="Arial" panose="020B0604020202020204" pitchFamily="34" charset="0"/>
                <a:sym typeface="Play"/>
              </a:rPr>
              <a:t>Instagram &amp; Facebook &amp; LinkedIn</a:t>
            </a:r>
            <a:endParaRPr b="1" dirty="0">
              <a:solidFill>
                <a:schemeClr val="lt1"/>
              </a:solidFill>
              <a:latin typeface="Arial" panose="020B0604020202020204" pitchFamily="34" charset="0"/>
              <a:ea typeface="Play"/>
              <a:cs typeface="Arial" panose="020B0604020202020204" pitchFamily="34" charset="0"/>
              <a:sym typeface="Play"/>
            </a:endParaRPr>
          </a:p>
        </p:txBody>
      </p:sp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311700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General Disease State Awareness: Single Image Post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D4D969-DBD3-64EB-786D-2DA1FECA72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25" y="1428984"/>
            <a:ext cx="3100256" cy="3097388"/>
          </a:xfrm>
          <a:prstGeom prst="rect">
            <a:avLst/>
          </a:prstGeom>
        </p:spPr>
      </p:pic>
      <p:sp>
        <p:nvSpPr>
          <p:cNvPr id="4" name="Google Shape;177;p28">
            <a:extLst>
              <a:ext uri="{FF2B5EF4-FFF2-40B4-BE49-F238E27FC236}">
                <a16:creationId xmlns:a16="http://schemas.microsoft.com/office/drawing/2014/main" id="{56EB17C5-732A-0AAF-144B-18DEBEFD0FB4}"/>
              </a:ext>
            </a:extLst>
          </p:cNvPr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96;p19">
            <a:extLst>
              <a:ext uri="{FF2B5EF4-FFF2-40B4-BE49-F238E27FC236}">
                <a16:creationId xmlns:a16="http://schemas.microsoft.com/office/drawing/2014/main" id="{BBE23683-0466-839E-2BD7-3878436B3F9D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72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References</a:t>
            </a: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2. </a:t>
            </a:r>
            <a:r>
              <a:rPr lang="en-US" sz="500" dirty="0"/>
              <a:t>American Heart Association. Heart Attack Symptoms in Women. Last Reviewed: December 13, 2024. Accessed December 8, 2025. https://www.heart.org/en/health-topics/heart-attack/warning-signs-of-a-heart-attack/heart-attack-symptoms-in-women</a:t>
            </a:r>
            <a:endParaRPr lang="en-US" sz="500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" name="Google Shape;111;p21"/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1"/>
          <p:cNvSpPr txBox="1">
            <a:spLocks noGrp="1"/>
          </p:cNvSpPr>
          <p:nvPr>
            <p:ph type="title"/>
          </p:nvPr>
        </p:nvSpPr>
        <p:spPr>
          <a:xfrm>
            <a:off x="341225" y="78550"/>
            <a:ext cx="8520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Arial" panose="020B0604020202020204" pitchFamily="34" charset="0"/>
                <a:ea typeface="Play"/>
                <a:cs typeface="Arial" panose="020B0604020202020204" pitchFamily="34" charset="0"/>
                <a:sym typeface="Play"/>
              </a:rPr>
              <a:t>Instagram &amp; Facebook &amp; LinkedIn</a:t>
            </a:r>
            <a:endParaRPr b="1" dirty="0">
              <a:solidFill>
                <a:schemeClr val="lt1"/>
              </a:solidFill>
              <a:latin typeface="Arial" panose="020B0604020202020204" pitchFamily="34" charset="0"/>
              <a:ea typeface="Play"/>
              <a:cs typeface="Arial" panose="020B0604020202020204" pitchFamily="34" charset="0"/>
              <a:sym typeface="Play"/>
            </a:endParaRPr>
          </a:p>
        </p:txBody>
      </p:sp>
      <p:sp>
        <p:nvSpPr>
          <p:cNvPr id="117" name="Google Shape;117;p21"/>
          <p:cNvSpPr txBox="1">
            <a:spLocks noGrp="1"/>
          </p:cNvSpPr>
          <p:nvPr>
            <p:ph type="title"/>
          </p:nvPr>
        </p:nvSpPr>
        <p:spPr>
          <a:xfrm>
            <a:off x="311700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General Disease State Awareness: 2–3 Frame Story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pic>
        <p:nvPicPr>
          <p:cNvPr id="3" name="Picture 2" descr="A close-up of a blue background&#10;&#10;AI-generated content may be incorrect.">
            <a:extLst>
              <a:ext uri="{FF2B5EF4-FFF2-40B4-BE49-F238E27FC236}">
                <a16:creationId xmlns:a16="http://schemas.microsoft.com/office/drawing/2014/main" id="{1F6A6CF2-5F5F-9431-969B-9E2EED841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00" y="1357425"/>
            <a:ext cx="1589663" cy="2823453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E9EA298-DDF8-6BB8-C254-49BEF45AC6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651" y="1357425"/>
            <a:ext cx="1589663" cy="2823453"/>
          </a:xfrm>
          <a:prstGeom prst="rect">
            <a:avLst/>
          </a:prstGeom>
        </p:spPr>
      </p:pic>
      <p:pic>
        <p:nvPicPr>
          <p:cNvPr id="7" name="Picture 6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90A8045A-B305-72C3-191B-72BC8AC64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603" y="1357426"/>
            <a:ext cx="1589663" cy="2823453"/>
          </a:xfrm>
          <a:prstGeom prst="rect">
            <a:avLst/>
          </a:prstGeom>
        </p:spPr>
      </p:pic>
      <p:sp>
        <p:nvSpPr>
          <p:cNvPr id="8" name="Google Shape;96;p19">
            <a:extLst>
              <a:ext uri="{FF2B5EF4-FFF2-40B4-BE49-F238E27FC236}">
                <a16:creationId xmlns:a16="http://schemas.microsoft.com/office/drawing/2014/main" id="{ED4E1C30-46A8-1AD1-D82E-E8E598FE34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773366" y="1357425"/>
            <a:ext cx="2237362" cy="2693045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Copy not on graphic export, person uploading to add:</a:t>
            </a:r>
            <a:b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endParaRPr lang="en" sz="1000" b="1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Slide 1:</a:t>
            </a:r>
            <a:br>
              <a:rPr lang="en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Instagram Quiz: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A) Stroke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B) Heart disease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C) Cancer</a:t>
            </a: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Facebook Poll: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A) Stroke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B) Heart disease</a:t>
            </a: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Slide 3:</a:t>
            </a:r>
            <a:b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&lt;link&gt; </a:t>
            </a: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800" i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Note: Instagram quizzes have up to 4 options, Facebook polls have 2</a:t>
            </a:r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7E4DE69C-1492-4C35-6177-327976B2D8B6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  <p:extLst>
      <p:ext uri="{BB962C8B-B14F-4D97-AF65-F5344CB8AC3E}">
        <p14:creationId xmlns:p14="http://schemas.microsoft.com/office/powerpoint/2010/main" val="855570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3"/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title"/>
          </p:nvPr>
        </p:nvSpPr>
        <p:spPr>
          <a:xfrm>
            <a:off x="341225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CTA: Contact to Learn More: Single Image Post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sp>
        <p:nvSpPr>
          <p:cNvPr id="135" name="Google Shape;135;p23"/>
          <p:cNvSpPr txBox="1">
            <a:spLocks noGrp="1"/>
          </p:cNvSpPr>
          <p:nvPr>
            <p:ph type="title"/>
          </p:nvPr>
        </p:nvSpPr>
        <p:spPr>
          <a:xfrm>
            <a:off x="341225" y="78550"/>
            <a:ext cx="8520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Arial" panose="020B0604020202020204" pitchFamily="34" charset="0"/>
                <a:ea typeface="Play"/>
                <a:cs typeface="Arial" panose="020B0604020202020204" pitchFamily="34" charset="0"/>
                <a:sym typeface="Play"/>
              </a:rPr>
              <a:t>Instagram &amp; Facebook &amp; LinkedIn</a:t>
            </a:r>
            <a:endParaRPr b="1" dirty="0">
              <a:solidFill>
                <a:schemeClr val="lt1"/>
              </a:solidFill>
              <a:latin typeface="Arial" panose="020B0604020202020204" pitchFamily="34" charset="0"/>
              <a:ea typeface="Play"/>
              <a:cs typeface="Arial" panose="020B0604020202020204" pitchFamily="34" charset="0"/>
              <a:sym typeface="Play"/>
            </a:endParaRPr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78F9C4B2-2460-E47E-286A-8C5A705887DF}"/>
              </a:ext>
            </a:extLst>
          </p:cNvPr>
          <p:cNvSpPr txBox="1">
            <a:spLocks/>
          </p:cNvSpPr>
          <p:nvPr/>
        </p:nvSpPr>
        <p:spPr>
          <a:xfrm>
            <a:off x="4131900" y="1937625"/>
            <a:ext cx="4700400" cy="1723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Caption:</a:t>
            </a:r>
            <a:b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Did you know 1 in 3 CAD cases are missed by stress tests?</a:t>
            </a:r>
            <a:r>
              <a:rPr lang="en-US" sz="1000" baseline="30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3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Heartflow helps you see the full picture.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#HealthInnovation #HeartHealth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LinkedIn/ Facebook CTA: 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Learn more: &lt;link&gt;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Instagram CTA: </a:t>
            </a:r>
            <a:b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Visit the link in our bio to learn more.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66E0FF-0668-27CF-FFA0-25C78707BB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25" y="1428984"/>
            <a:ext cx="3100255" cy="3097388"/>
          </a:xfrm>
          <a:prstGeom prst="rect">
            <a:avLst/>
          </a:prstGeom>
        </p:spPr>
      </p:pic>
      <p:sp>
        <p:nvSpPr>
          <p:cNvPr id="4" name="Google Shape;96;p19">
            <a:extLst>
              <a:ext uri="{FF2B5EF4-FFF2-40B4-BE49-F238E27FC236}">
                <a16:creationId xmlns:a16="http://schemas.microsoft.com/office/drawing/2014/main" id="{C7F9D001-B54A-9238-EB22-9206EB21E998}"/>
              </a:ext>
            </a:extLst>
          </p:cNvPr>
          <p:cNvSpPr txBox="1">
            <a:spLocks/>
          </p:cNvSpPr>
          <p:nvPr/>
        </p:nvSpPr>
        <p:spPr>
          <a:xfrm>
            <a:off x="3782705" y="4317519"/>
            <a:ext cx="4700400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References</a:t>
            </a: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500" dirty="0">
                <a:latin typeface="Arial" panose="020B0604020202020204" pitchFamily="34" charset="0"/>
                <a:cs typeface="Arial" panose="020B0604020202020204" pitchFamily="34" charset="0"/>
                <a:sym typeface="Work Sans"/>
              </a:rPr>
              <a:t>3. </a:t>
            </a:r>
            <a:r>
              <a:rPr lang="en-US" sz="500" dirty="0"/>
              <a:t>Ravipati, et al. The American Journal of Cardiology. 2008. </a:t>
            </a:r>
            <a:r>
              <a:rPr lang="en-US" sz="500" dirty="0" err="1"/>
              <a:t>doi.org</a:t>
            </a:r>
            <a:r>
              <a:rPr lang="en-US" sz="500" dirty="0"/>
              <a:t>/10.1016/j.amjcard.2007.10.044</a:t>
            </a:r>
          </a:p>
        </p:txBody>
      </p:sp>
      <p:sp>
        <p:nvSpPr>
          <p:cNvPr id="5" name="Google Shape;96;p19">
            <a:extLst>
              <a:ext uri="{FF2B5EF4-FFF2-40B4-BE49-F238E27FC236}">
                <a16:creationId xmlns:a16="http://schemas.microsoft.com/office/drawing/2014/main" id="{BA08E120-1263-CBFB-CF9F-119320CA333E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" name="Google Shape;111;p21"/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1"/>
          <p:cNvSpPr txBox="1">
            <a:spLocks noGrp="1"/>
          </p:cNvSpPr>
          <p:nvPr>
            <p:ph type="title"/>
          </p:nvPr>
        </p:nvSpPr>
        <p:spPr>
          <a:xfrm>
            <a:off x="341225" y="78550"/>
            <a:ext cx="8520600" cy="431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lt1"/>
                </a:solidFill>
                <a:latin typeface="Arial" panose="020B0604020202020204" pitchFamily="34" charset="0"/>
                <a:ea typeface="Play"/>
                <a:cs typeface="Arial" panose="020B0604020202020204" pitchFamily="34" charset="0"/>
                <a:sym typeface="Play"/>
              </a:rPr>
              <a:t>Instagram &amp; Facebook &amp; LinkedIn</a:t>
            </a:r>
            <a:endParaRPr b="1" dirty="0">
              <a:solidFill>
                <a:schemeClr val="lt1"/>
              </a:solidFill>
              <a:latin typeface="Arial" panose="020B0604020202020204" pitchFamily="34" charset="0"/>
              <a:ea typeface="Play"/>
              <a:cs typeface="Arial" panose="020B0604020202020204" pitchFamily="34" charset="0"/>
              <a:sym typeface="Play"/>
            </a:endParaRPr>
          </a:p>
        </p:txBody>
      </p:sp>
      <p:sp>
        <p:nvSpPr>
          <p:cNvPr id="117" name="Google Shape;117;p21"/>
          <p:cNvSpPr txBox="1">
            <a:spLocks noGrp="1"/>
          </p:cNvSpPr>
          <p:nvPr>
            <p:ph type="title"/>
          </p:nvPr>
        </p:nvSpPr>
        <p:spPr>
          <a:xfrm>
            <a:off x="311700" y="783950"/>
            <a:ext cx="8520600" cy="369332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CTA: Contact to Learn More: 2-3 Frame Story Quiz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6A6CF2-5F5F-9431-969B-9E2EED841D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1700" y="1357425"/>
            <a:ext cx="1589662" cy="2823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9EA298-DDF8-6BB8-C254-49BEF45AC6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974651" y="1357425"/>
            <a:ext cx="1589662" cy="28234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A8045A-B305-72C3-191B-72BC8AC64EF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37603" y="1357426"/>
            <a:ext cx="1589662" cy="2823453"/>
          </a:xfrm>
          <a:prstGeom prst="rect">
            <a:avLst/>
          </a:prstGeom>
        </p:spPr>
      </p:pic>
      <p:sp>
        <p:nvSpPr>
          <p:cNvPr id="8" name="Google Shape;96;p19">
            <a:extLst>
              <a:ext uri="{FF2B5EF4-FFF2-40B4-BE49-F238E27FC236}">
                <a16:creationId xmlns:a16="http://schemas.microsoft.com/office/drawing/2014/main" id="{ED4E1C30-46A8-1AD1-D82E-E8E598FE34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773366" y="1357425"/>
            <a:ext cx="2237362" cy="1092607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Copy not on graphic export, person uploading to add:</a:t>
            </a: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Slide 3:</a:t>
            </a:r>
            <a:br>
              <a:rPr lang="en-US" sz="1000" b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</a:br>
            <a:r>
              <a:rPr lang="en-US" sz="1000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&lt;link&gt; </a:t>
            </a:r>
          </a:p>
          <a:p>
            <a:pPr marL="0" lvl="0" indent="0" algn="l" rtl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800" i="1" dirty="0"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Note: Instagram quizzes have up to 4 options, Facebook polls have 2</a:t>
            </a:r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B677C0CC-8403-B74E-0AA2-B8B3AE0A3268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  <p:extLst>
      <p:ext uri="{BB962C8B-B14F-4D97-AF65-F5344CB8AC3E}">
        <p14:creationId xmlns:p14="http://schemas.microsoft.com/office/powerpoint/2010/main" val="1913829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27"/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7"/>
          <p:cNvSpPr txBox="1">
            <a:spLocks noGrp="1"/>
          </p:cNvSpPr>
          <p:nvPr>
            <p:ph type="title"/>
          </p:nvPr>
        </p:nvSpPr>
        <p:spPr>
          <a:xfrm>
            <a:off x="331339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Instructions To Upload Story + Quiz/Link Features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sp>
        <p:nvSpPr>
          <p:cNvPr id="170" name="Google Shape;170;p27"/>
          <p:cNvSpPr txBox="1">
            <a:spLocks noGrp="1"/>
          </p:cNvSpPr>
          <p:nvPr>
            <p:ph type="body" idx="1"/>
          </p:nvPr>
        </p:nvSpPr>
        <p:spPr>
          <a:xfrm>
            <a:off x="331350" y="1369119"/>
            <a:ext cx="3823800" cy="2754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Instagram</a:t>
            </a:r>
            <a:endParaRPr sz="1200" b="1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To add a link to your Instagram bio, go to your profile, tap “Edit profile,” then paste your URL into the “Website” field. 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Download the image templates to your mobile device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These will serve as your Story backgrounds. You’ll customize them using built-in tools on each platform.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Open Instagram → Tap your profile picture or swipe right to create a Story.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Select the downloaded image from your camera roll.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the Sticker icon → Choose “Quiz”.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Add the question and 3 options. Tap to mark the correct one.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Optional: Tap the Sticker icon again → choose “Link” to add a clickable URL (if available to your account).</a:t>
            </a:r>
            <a:endParaRPr sz="900" i="1" dirty="0">
              <a:solidFill>
                <a:schemeClr val="dk1"/>
              </a:solidFill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“Your Story” to publish.</a:t>
            </a:r>
            <a:endParaRPr sz="900" dirty="0"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</p:txBody>
      </p:sp>
      <p:sp>
        <p:nvSpPr>
          <p:cNvPr id="171" name="Google Shape;171;p27"/>
          <p:cNvSpPr txBox="1">
            <a:spLocks noGrp="1"/>
          </p:cNvSpPr>
          <p:nvPr>
            <p:ph type="body" idx="1"/>
          </p:nvPr>
        </p:nvSpPr>
        <p:spPr>
          <a:xfrm>
            <a:off x="4591657" y="1369119"/>
            <a:ext cx="4260300" cy="2123658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Facebook</a:t>
            </a:r>
            <a:endParaRPr sz="1200" b="1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Download the image templates to your mobile device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These will serve as your Story backgrounds. You’ll customize them using built-in tools on each platform.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Open the Facebook app → tap “Create Story.”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Choose your downloaded image template.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the Stickers icon → choose “Poll” 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Text tool to add a CTA.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Font typeface="Work Sans"/>
              <a:buAutoNum type="arabicPeriod"/>
            </a:pPr>
            <a:r>
              <a:rPr lang="en" sz="900" dirty="0">
                <a:solidFill>
                  <a:srgbClr val="333D42"/>
                </a:solidFill>
                <a:highlight>
                  <a:srgbClr val="FFFFFF"/>
                </a:highlight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To add a link, go to Edit </a:t>
            </a: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→ </a:t>
            </a:r>
            <a:r>
              <a:rPr lang="en" sz="900" dirty="0">
                <a:solidFill>
                  <a:srgbClr val="333D42"/>
                </a:solidFill>
                <a:highlight>
                  <a:srgbClr val="FFFFFF"/>
                </a:highlight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Stickers </a:t>
            </a: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→ </a:t>
            </a:r>
            <a:r>
              <a:rPr lang="en" sz="900" dirty="0">
                <a:solidFill>
                  <a:srgbClr val="333D42"/>
                </a:solidFill>
                <a:highlight>
                  <a:srgbClr val="FFFFFF"/>
                </a:highlight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Link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4859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900"/>
              <a:buFont typeface="Work Sans"/>
              <a:buAutoNum type="arabicPeriod"/>
            </a:pPr>
            <a:r>
              <a:rPr lang="en" sz="9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“Share to Story.”</a:t>
            </a:r>
            <a:endParaRPr sz="900" dirty="0"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AF0B72A8-ABD5-3F5E-D035-20912F2E54DB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/>
          <p:nvPr/>
        </p:nvSpPr>
        <p:spPr>
          <a:xfrm>
            <a:off x="0" y="579775"/>
            <a:ext cx="9144000" cy="5385300"/>
          </a:xfrm>
          <a:prstGeom prst="roundRect">
            <a:avLst>
              <a:gd name="adj" fmla="val 602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8"/>
          <p:cNvSpPr/>
          <p:nvPr/>
        </p:nvSpPr>
        <p:spPr>
          <a:xfrm>
            <a:off x="0" y="4790834"/>
            <a:ext cx="9144000" cy="1328400"/>
          </a:xfrm>
          <a:prstGeom prst="roundRect">
            <a:avLst>
              <a:gd name="adj" fmla="val 24443"/>
            </a:avLst>
          </a:prstGeom>
          <a:solidFill>
            <a:srgbClr val="F1EE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28"/>
          <p:cNvSpPr txBox="1">
            <a:spLocks noGrp="1"/>
          </p:cNvSpPr>
          <p:nvPr>
            <p:ph type="body" idx="1"/>
          </p:nvPr>
        </p:nvSpPr>
        <p:spPr>
          <a:xfrm>
            <a:off x="331350" y="1358700"/>
            <a:ext cx="3655500" cy="3216265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LinkedIn</a:t>
            </a:r>
            <a:endParaRPr sz="1200" b="1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Download the image templates to your mobile device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At the top of your feed, click or tap “Start a post.”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Paste the caption into the text box.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Click the “Photo” icon and upload the provided image.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Click “Post.”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b="1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Facebook</a:t>
            </a:r>
            <a:endParaRPr sz="1200" b="1" dirty="0"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Download the image templates to your mobile device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Open Facebook and tap “What’s on your mind?” at the top of your feed.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Paste in the caption.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“Photo/Video” and choose the provided image.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“Post” to share it.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</p:txBody>
      </p:sp>
      <p:sp>
        <p:nvSpPr>
          <p:cNvPr id="179" name="Google Shape;179;p28"/>
          <p:cNvSpPr txBox="1"/>
          <p:nvPr/>
        </p:nvSpPr>
        <p:spPr>
          <a:xfrm>
            <a:off x="4850175" y="1358700"/>
            <a:ext cx="3728400" cy="2492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2"/>
                </a:solidFill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Instagram</a:t>
            </a:r>
            <a:endParaRPr sz="1200" b="1" dirty="0">
              <a:solidFill>
                <a:schemeClr val="dk2"/>
              </a:solidFill>
              <a:latin typeface="Arial" panose="020B0604020202020204" pitchFamily="34" charset="0"/>
              <a:ea typeface="Work Sans Black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To add a link to your Instagram bio, go to your profile, tap “Edit profile,” then paste your URL into the “Website” field. 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Download the image templates to your mobile device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Open Instagram and tap the “+” icon to create a new post.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Choose the provided image from your gallery and tap “Next.”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Then tap “Next” again.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Paste the caption into the caption field.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182880" lvl="0" indent="-1549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ork Sans"/>
              <a:buAutoNum type="arabicPeriod"/>
            </a:pPr>
            <a:r>
              <a:rPr lang="en" sz="1000" dirty="0">
                <a:solidFill>
                  <a:schemeClr val="dk1"/>
                </a:solidFill>
                <a:latin typeface="Arial" panose="020B0604020202020204" pitchFamily="34" charset="0"/>
                <a:ea typeface="Work Sans Medium"/>
                <a:cs typeface="Arial" panose="020B0604020202020204" pitchFamily="34" charset="0"/>
                <a:sym typeface="Work Sans"/>
              </a:rPr>
              <a:t>Tap “Share” to publish.</a:t>
            </a: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>
              <a:solidFill>
                <a:schemeClr val="dk1"/>
              </a:solidFill>
              <a:latin typeface="Arial" panose="020B0604020202020204" pitchFamily="34" charset="0"/>
              <a:ea typeface="Work Sans Medium"/>
              <a:cs typeface="Arial" panose="020B0604020202020204" pitchFamily="34" charset="0"/>
              <a:sym typeface="Work Sans"/>
            </a:endParaRPr>
          </a:p>
        </p:txBody>
      </p:sp>
      <p:sp>
        <p:nvSpPr>
          <p:cNvPr id="180" name="Google Shape;180;p28"/>
          <p:cNvSpPr txBox="1">
            <a:spLocks noGrp="1"/>
          </p:cNvSpPr>
          <p:nvPr>
            <p:ph type="title"/>
          </p:nvPr>
        </p:nvSpPr>
        <p:spPr>
          <a:xfrm>
            <a:off x="331339" y="783950"/>
            <a:ext cx="8520600" cy="369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Arial" panose="020B0604020202020204" pitchFamily="34" charset="0"/>
                <a:ea typeface="Work Sans SemiBold"/>
                <a:cs typeface="Arial" panose="020B0604020202020204" pitchFamily="34" charset="0"/>
                <a:sym typeface="Work Sans SemiBold"/>
              </a:rPr>
              <a:t>Instructions For Static Post</a:t>
            </a:r>
            <a:endParaRPr sz="2400" b="1" dirty="0">
              <a:latin typeface="Arial" panose="020B0604020202020204" pitchFamily="34" charset="0"/>
              <a:ea typeface="Work Sans SemiBold"/>
              <a:cs typeface="Arial" panose="020B0604020202020204" pitchFamily="34" charset="0"/>
              <a:sym typeface="Work Sans SemiBold"/>
            </a:endParaRPr>
          </a:p>
        </p:txBody>
      </p:sp>
      <p:sp>
        <p:nvSpPr>
          <p:cNvPr id="2" name="Google Shape;96;p19">
            <a:extLst>
              <a:ext uri="{FF2B5EF4-FFF2-40B4-BE49-F238E27FC236}">
                <a16:creationId xmlns:a16="http://schemas.microsoft.com/office/drawing/2014/main" id="{ED7219E7-E6D9-57DF-BC3E-964A9C0E172B}"/>
              </a:ext>
            </a:extLst>
          </p:cNvPr>
          <p:cNvSpPr txBox="1">
            <a:spLocks/>
          </p:cNvSpPr>
          <p:nvPr/>
        </p:nvSpPr>
        <p:spPr>
          <a:xfrm>
            <a:off x="341225" y="4805649"/>
            <a:ext cx="4700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Font typeface="Arial"/>
              <a:buNone/>
            </a:pPr>
            <a:r>
              <a:rPr lang="en-US" sz="500" dirty="0">
                <a:latin typeface="Arial" panose="020B0604020202020204" pitchFamily="34" charset="0"/>
                <a:ea typeface="Work Sans Black"/>
                <a:cs typeface="Arial" panose="020B0604020202020204" pitchFamily="34" charset="0"/>
                <a:sym typeface="Work Sans"/>
              </a:rPr>
              <a:t>DOC-000980 V1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>
            <a:spLocks noGrp="1"/>
          </p:cNvSpPr>
          <p:nvPr>
            <p:ph type="body" idx="1"/>
          </p:nvPr>
        </p:nvSpPr>
        <p:spPr>
          <a:xfrm>
            <a:off x="332185" y="-1"/>
            <a:ext cx="65259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Arial"/>
              <a:buNone/>
            </a:pPr>
            <a:r>
              <a:rPr lang="en" sz="5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4090</TotalTime>
  <Words>910</Words>
  <Application>Microsoft Macintosh PowerPoint</Application>
  <PresentationFormat>On-screen Show (16:9)</PresentationFormat>
  <Paragraphs>87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Work Sans</vt:lpstr>
      <vt:lpstr>Simple Light</vt:lpstr>
      <vt:lpstr>PowerPoint Presentation</vt:lpstr>
      <vt:lpstr>General Disease State Awareness: Single Image Post</vt:lpstr>
      <vt:lpstr>Instagram &amp; Facebook &amp; LinkedIn</vt:lpstr>
      <vt:lpstr>Instagram &amp; Facebook &amp; LinkedIn</vt:lpstr>
      <vt:lpstr>CTA: Contact to Learn More: Single Image Post</vt:lpstr>
      <vt:lpstr>Instagram &amp; Facebook &amp; LinkedIn</vt:lpstr>
      <vt:lpstr>Instructions To Upload Story + Quiz/Link Features</vt:lpstr>
      <vt:lpstr>Instructions For Static Post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Amihan Agustin</cp:lastModifiedBy>
  <cp:revision>12</cp:revision>
  <dcterms:modified xsi:type="dcterms:W3CDTF">2025-12-16T13:53:02Z</dcterms:modified>
</cp:coreProperties>
</file>